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9" r:id="rId3"/>
    <p:sldId id="274" r:id="rId4"/>
    <p:sldId id="273" r:id="rId5"/>
    <p:sldId id="275" r:id="rId6"/>
    <p:sldId id="284" r:id="rId7"/>
    <p:sldId id="281" r:id="rId8"/>
    <p:sldId id="279" r:id="rId9"/>
    <p:sldId id="280" r:id="rId10"/>
    <p:sldId id="282" r:id="rId11"/>
    <p:sldId id="288" r:id="rId12"/>
    <p:sldId id="287" r:id="rId13"/>
    <p:sldId id="285" r:id="rId14"/>
    <p:sldId id="289" r:id="rId15"/>
    <p:sldId id="286" r:id="rId16"/>
    <p:sldId id="290" r:id="rId17"/>
    <p:sldId id="291" r:id="rId18"/>
    <p:sldId id="292" r:id="rId19"/>
    <p:sldId id="293" r:id="rId20"/>
    <p:sldId id="294" r:id="rId21"/>
    <p:sldId id="258" r:id="rId22"/>
  </p:sldIdLst>
  <p:sldSz cx="12192000" cy="6858000"/>
  <p:notesSz cx="9926638" cy="6797675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나눔스퀘어_ac" panose="020B0600000101010101" pitchFamily="50" charset="-127"/>
      <p:regular r:id="rId29"/>
    </p:embeddedFont>
    <p:embeddedFont>
      <p:font typeface="나눔스퀘어_ac 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D"/>
    <a:srgbClr val="B5E3D8"/>
    <a:srgbClr val="ECEBF5"/>
    <a:srgbClr val="E6E5F1"/>
    <a:srgbClr val="F0EFF7"/>
    <a:srgbClr val="E2E0F0"/>
    <a:srgbClr val="E5E3F5"/>
    <a:srgbClr val="685BC7"/>
    <a:srgbClr val="EEDAEA"/>
    <a:srgbClr val="F5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3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6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83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A3A29-9895-4909-9BEF-924EF2AB3C40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7C6D0-00B8-436C-A101-793F4AAA5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6517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A2BB8-BA60-4269-88A6-99BF603B3D93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629D7-CBBC-41DA-8530-A69C170F0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7559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62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내용 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9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_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6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_전체 내용상자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652123"/>
            <a:ext cx="12192000" cy="620587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6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_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5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_전체 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52123"/>
            <a:ext cx="12192000" cy="620587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6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73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685" r:id="rId3"/>
    <p:sldLayoutId id="2147483699" r:id="rId4"/>
    <p:sldLayoutId id="2147483700" r:id="rId5"/>
    <p:sldLayoutId id="2147483686" r:id="rId6"/>
    <p:sldLayoutId id="2147483696" r:id="rId7"/>
    <p:sldLayoutId id="2147483701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jpeg"/><Relationship Id="rId9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0" y="2043650"/>
            <a:ext cx="6303675" cy="1083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53" y="783335"/>
            <a:ext cx="868682" cy="8717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-2504" b="84347"/>
          <a:stretch/>
        </p:blipFill>
        <p:spPr>
          <a:xfrm>
            <a:off x="4924425" y="6191250"/>
            <a:ext cx="3568450" cy="680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95219"/>
            <a:ext cx="252413" cy="2526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85570" r="-4069" b="-3727"/>
          <a:stretch/>
        </p:blipFill>
        <p:spPr>
          <a:xfrm>
            <a:off x="-357340" y="-118835"/>
            <a:ext cx="3568450" cy="6807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82" y="385566"/>
            <a:ext cx="128589" cy="1286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95" y="1181100"/>
            <a:ext cx="538532" cy="5389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5835" y="3580884"/>
            <a:ext cx="12283559" cy="1902700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460240" y="3951028"/>
            <a:ext cx="1343393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대학부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2400614" y="3637514"/>
            <a:ext cx="1307395" cy="86280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ADS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2718252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장주현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	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99333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5045694" y="4714636"/>
            <a:ext cx="1430170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손우진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6772304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김성훈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924425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653385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8412692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정민찬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293773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2763934" y="5072837"/>
            <a:ext cx="3700430" cy="427258"/>
          </a:xfrm>
          <a:prstGeom prst="rect">
            <a:avLst/>
          </a:prstGeom>
        </p:spPr>
        <p:txBody>
          <a:bodyPr vert="horz" lIns="112542" tIns="56271" rIns="112542" bIns="56271" rtlCol="0" anchor="t">
            <a:noAutofit/>
          </a:bodyPr>
          <a:lstStyle>
            <a:defPPr>
              <a:defRPr lang="ko-KR"/>
            </a:defPPr>
            <a:lvl1pPr defTabSz="914400">
              <a:lnSpc>
                <a:spcPct val="150000"/>
              </a:lnSpc>
              <a:spcBef>
                <a:spcPct val="0"/>
              </a:spcBef>
              <a:buNone/>
              <a:defRPr sz="1600" b="1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94" y="280624"/>
            <a:ext cx="2840742" cy="381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6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10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38"/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Resnet18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모델의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Conv. Layer Grad-CAM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모델이 카테고리에 해당되는 부분에 집중하지 못한다고 판단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8" y="817563"/>
            <a:ext cx="10744374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Mission.2 [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이미지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분류하시오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2B5F11-69C6-9BEA-47B9-B2F2A7A6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551" y="2790600"/>
            <a:ext cx="3260221" cy="32602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A4F64F-671A-4CE5-0F54-E6C418CC2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71" y="2955872"/>
            <a:ext cx="5700601" cy="29296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CD0920-B77A-53A6-2577-978CCB602664}"/>
              </a:ext>
            </a:extLst>
          </p:cNvPr>
          <p:cNvSpPr/>
          <p:nvPr/>
        </p:nvSpPr>
        <p:spPr>
          <a:xfrm>
            <a:off x="7561889" y="4173422"/>
            <a:ext cx="1184031" cy="1152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7F9C65A-0CBF-C495-3BDB-851C0E19085B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7104689" y="4173422"/>
            <a:ext cx="457200" cy="5763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A6EAF5-8440-8CAD-1FC1-3A38BA7E339D}"/>
              </a:ext>
            </a:extLst>
          </p:cNvPr>
          <p:cNvSpPr txBox="1"/>
          <p:nvPr/>
        </p:nvSpPr>
        <p:spPr>
          <a:xfrm>
            <a:off x="6248439" y="3690816"/>
            <a:ext cx="1654420" cy="531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우리가 아는 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90B317-64D1-90C7-6071-3C36027D3850}"/>
              </a:ext>
            </a:extLst>
          </p:cNvPr>
          <p:cNvSpPr/>
          <p:nvPr/>
        </p:nvSpPr>
        <p:spPr>
          <a:xfrm>
            <a:off x="9185535" y="3597048"/>
            <a:ext cx="1447801" cy="2128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D946EA6-32B4-03B1-11DB-5802A6B8F689}"/>
              </a:ext>
            </a:extLst>
          </p:cNvPr>
          <p:cNvCxnSpPr>
            <a:cxnSpLocks/>
          </p:cNvCxnSpPr>
          <p:nvPr/>
        </p:nvCxnSpPr>
        <p:spPr>
          <a:xfrm flipV="1">
            <a:off x="10633336" y="4173422"/>
            <a:ext cx="439615" cy="6672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9166AA5-6914-78FD-7378-228D7F873D66}"/>
              </a:ext>
            </a:extLst>
          </p:cNvPr>
          <p:cNvSpPr txBox="1"/>
          <p:nvPr/>
        </p:nvSpPr>
        <p:spPr>
          <a:xfrm>
            <a:off x="10537580" y="3641610"/>
            <a:ext cx="1654420" cy="531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모델이 </a:t>
            </a:r>
            <a:r>
              <a:rPr lang="ko-KR" altLang="en-US" sz="100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중점적으로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바라보는 부분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27F0FD-BF1B-BF66-C43A-3F8C2DC04E62}"/>
              </a:ext>
            </a:extLst>
          </p:cNvPr>
          <p:cNvSpPr/>
          <p:nvPr/>
        </p:nvSpPr>
        <p:spPr>
          <a:xfrm>
            <a:off x="5820276" y="2955872"/>
            <a:ext cx="860641" cy="1884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3D35FB-3E54-0FA2-C33C-CF5E1C654D1E}"/>
              </a:ext>
            </a:extLst>
          </p:cNvPr>
          <p:cNvSpPr txBox="1"/>
          <p:nvPr/>
        </p:nvSpPr>
        <p:spPr>
          <a:xfrm>
            <a:off x="5434204" y="4913723"/>
            <a:ext cx="1654420" cy="531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마지막 레이어 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부분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BD13F-FACC-34C1-2848-7E35C4780451}"/>
              </a:ext>
            </a:extLst>
          </p:cNvPr>
          <p:cNvSpPr txBox="1"/>
          <p:nvPr/>
        </p:nvSpPr>
        <p:spPr>
          <a:xfrm>
            <a:off x="2735465" y="2654892"/>
            <a:ext cx="2295811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Resnet18 Conv layer Grad-CAM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8F23D1-40BE-84EB-20C7-3122340806DD}"/>
              </a:ext>
            </a:extLst>
          </p:cNvPr>
          <p:cNvSpPr txBox="1"/>
          <p:nvPr/>
        </p:nvSpPr>
        <p:spPr>
          <a:xfrm>
            <a:off x="8294451" y="2473768"/>
            <a:ext cx="1654420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Exam. </a:t>
            </a:r>
            <a:r>
              <a:rPr lang="ko-KR" altLang="en-US" sz="1000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계란후라이</a:t>
            </a: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샘플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03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11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38"/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모델의 일반화 성능 확보를 위한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Generator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 및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Hyper-Parameter tuning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400" spc="-1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우리의</a:t>
            </a:r>
            <a:r>
              <a:rPr lang="en-US" altLang="ko-KR" sz="1400" spc="-1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spc="-1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과적합을 줄이기위한 일반화 성능 확보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8" y="817563"/>
            <a:ext cx="10744374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Mission.2 [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이미지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분류하시오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06A19-D90C-AD01-3BC7-BA31AB475FD2}"/>
              </a:ext>
            </a:extLst>
          </p:cNvPr>
          <p:cNvSpPr txBox="1"/>
          <p:nvPr/>
        </p:nvSpPr>
        <p:spPr>
          <a:xfrm>
            <a:off x="702491" y="2693292"/>
            <a:ext cx="4285680" cy="18123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2-1</a:t>
            </a:r>
            <a:r>
              <a:rPr lang="ko-KR" altLang="en-US" sz="12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분석을 바탕으로 비교 분석할 </a:t>
            </a:r>
            <a:r>
              <a:rPr lang="en-US" altLang="ko-KR" sz="12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Augmentation</a:t>
            </a:r>
          </a:p>
          <a:p>
            <a:endParaRPr lang="en-US" altLang="ko-KR" sz="700" spc="-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회전</a:t>
            </a: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</a:t>
            </a: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반전</a:t>
            </a: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전단 변형 </a:t>
            </a: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Augmentation (</a:t>
            </a:r>
            <a:r>
              <a:rPr lang="ko-KR" altLang="en-US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이하 </a:t>
            </a: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Aug)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RGB</a:t>
            </a:r>
            <a:r>
              <a:rPr lang="ko-KR" altLang="en-US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 Pixel Change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zoom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Pixel brightness Change</a:t>
            </a:r>
            <a:endParaRPr lang="ko-KR" altLang="en-US" sz="1200" spc="-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ADB7B-F6C2-FCB7-F060-18D620A83BEC}"/>
              </a:ext>
            </a:extLst>
          </p:cNvPr>
          <p:cNvSpPr txBox="1"/>
          <p:nvPr/>
        </p:nvSpPr>
        <p:spPr>
          <a:xfrm>
            <a:off x="702491" y="4712404"/>
            <a:ext cx="3916402" cy="107369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일반화 성능 확보를 위한 추가적인 모델 설정</a:t>
            </a:r>
            <a:endParaRPr lang="en-US" altLang="ko-KR" sz="12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700" spc="-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 </a:t>
            </a:r>
            <a:r>
              <a:rPr lang="ko-KR" altLang="en-US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함수의 </a:t>
            </a: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Label Smoothing (= 0.2)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LR scheduler (5epoch</a:t>
            </a:r>
            <a:r>
              <a:rPr lang="ko-KR" altLang="en-US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동안 성능 향상이 없다면 조정</a:t>
            </a: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spc="-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9BD464-9A2E-7617-0588-28AD3B31234A}"/>
              </a:ext>
            </a:extLst>
          </p:cNvPr>
          <p:cNvCxnSpPr>
            <a:cxnSpLocks/>
          </p:cNvCxnSpPr>
          <p:nvPr/>
        </p:nvCxnSpPr>
        <p:spPr>
          <a:xfrm>
            <a:off x="702491" y="4601491"/>
            <a:ext cx="320715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CDF4E9-B2E5-5B91-9C0A-ED83B4D7B0D5}"/>
              </a:ext>
            </a:extLst>
          </p:cNvPr>
          <p:cNvGraphicFramePr>
            <a:graphicFrameLocks noGrp="1"/>
          </p:cNvGraphicFramePr>
          <p:nvPr/>
        </p:nvGraphicFramePr>
        <p:xfrm>
          <a:off x="4197487" y="2619855"/>
          <a:ext cx="7292022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3773824304"/>
                    </a:ext>
                  </a:extLst>
                </a:gridCol>
                <a:gridCol w="724217">
                  <a:extLst>
                    <a:ext uri="{9D8B030D-6E8A-4147-A177-3AD203B41FA5}">
                      <a16:colId xmlns:a16="http://schemas.microsoft.com/office/drawing/2014/main" val="1992294256"/>
                    </a:ext>
                  </a:extLst>
                </a:gridCol>
                <a:gridCol w="816293">
                  <a:extLst>
                    <a:ext uri="{9D8B030D-6E8A-4147-A177-3AD203B41FA5}">
                      <a16:colId xmlns:a16="http://schemas.microsoft.com/office/drawing/2014/main" val="3554278438"/>
                    </a:ext>
                  </a:extLst>
                </a:gridCol>
                <a:gridCol w="486092">
                  <a:extLst>
                    <a:ext uri="{9D8B030D-6E8A-4147-A177-3AD203B41FA5}">
                      <a16:colId xmlns:a16="http://schemas.microsoft.com/office/drawing/2014/main" val="307599835"/>
                    </a:ext>
                  </a:extLst>
                </a:gridCol>
                <a:gridCol w="478155">
                  <a:extLst>
                    <a:ext uri="{9D8B030D-6E8A-4147-A177-3AD203B41FA5}">
                      <a16:colId xmlns:a16="http://schemas.microsoft.com/office/drawing/2014/main" val="3981132168"/>
                    </a:ext>
                  </a:extLst>
                </a:gridCol>
                <a:gridCol w="2018030">
                  <a:extLst>
                    <a:ext uri="{9D8B030D-6E8A-4147-A177-3AD203B41FA5}">
                      <a16:colId xmlns:a16="http://schemas.microsoft.com/office/drawing/2014/main" val="2785001979"/>
                    </a:ext>
                  </a:extLst>
                </a:gridCol>
                <a:gridCol w="2281555">
                  <a:extLst>
                    <a:ext uri="{9D8B030D-6E8A-4147-A177-3AD203B41FA5}">
                      <a16:colId xmlns:a16="http://schemas.microsoft.com/office/drawing/2014/main" val="1661786815"/>
                    </a:ext>
                  </a:extLst>
                </a:gridCol>
              </a:tblGrid>
              <a:tr h="183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증강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Train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Valid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논리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도출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368235"/>
                  </a:ext>
                </a:extLst>
              </a:tr>
              <a:tr h="26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2-1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0.41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value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의 변형을 활용한 증강이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효과적이길 기대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증강의 효과인지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단순 증강으로 인한 성능 향상인지 의문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727821"/>
                  </a:ext>
                </a:extLst>
              </a:tr>
              <a:tr h="26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2-2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Resnet101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깊은 모델일수록 증강에 대해 강건하게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작용할 것으로 기대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증강에 따른 깊은 모델에서 성능이 향상됨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88148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2-3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레이어 깊이의 변형없이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다양한 증강의 적용은 모델 성능이 향상될 것임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다양한 증강의 적용으로 인한 성능 향상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000698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2-4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0.92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0.79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적용되는 증강의 수가 증가함에 따라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깊어진 모델이 더 나은 성능을 보여줄 것임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다양한 증강에 맞는 깊은 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모델의 일반화능력 향상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72293"/>
                  </a:ext>
                </a:extLst>
              </a:tr>
              <a:tr h="46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2-5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Resnet152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밝기 조절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설정 가능한 모든 증강을 적용한 만큼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모델의 깊이가 가장 깊었을 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성능이 가장 높을 것이라 기대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과도하게 요구되는 비용에 비해 효과적이지 못한 성능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해당 주제의 데이터에 알맞은 깊이의 레이어는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 101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이라 판단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17674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2-6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0.93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0.77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2-4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차의 결과를 바탕으로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줌을 했을 때가 더 나은 성능을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보여줄 것으로 기대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밝기 조절을 하지 않았을 때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2-4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차에 비해 성능이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505881"/>
                  </a:ext>
                </a:extLst>
              </a:tr>
              <a:tr h="36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2-7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밝기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0.83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0.74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줌과 밝기 조절 중 더 나은 증강의 기법이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무엇일지를 알고자 함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줌을 제외하고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밝기 조절을 함께 했을 경우</a:t>
                      </a:r>
                      <a:endParaRPr lang="en-US" altLang="ko-KR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성능이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956934"/>
                  </a:ext>
                </a:extLst>
              </a:tr>
              <a:tr h="46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2-8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 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밝기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2-5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차의 결과를 바탕으로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밝기 조절 증강을 모두 적용한 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Resnet101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학습하면 좋은 성능을 보일 것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줌과 밝기 조절을 함께 했을 경우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제일 낮은 성능을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4358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D5775D5-0E14-7368-B4E2-A04763C842A2}"/>
              </a:ext>
            </a:extLst>
          </p:cNvPr>
          <p:cNvSpPr txBox="1"/>
          <p:nvPr/>
        </p:nvSpPr>
        <p:spPr>
          <a:xfrm>
            <a:off x="7573107" y="2304027"/>
            <a:ext cx="3916402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ko-KR" altLang="en-US" sz="1400" spc="-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■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Mission 3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DAED1-24E0-3D34-484A-E36ACAB35FF4}"/>
              </a:ext>
            </a:extLst>
          </p:cNvPr>
          <p:cNvSpPr txBox="1"/>
          <p:nvPr/>
        </p:nvSpPr>
        <p:spPr>
          <a:xfrm>
            <a:off x="10603869" y="4037937"/>
            <a:ext cx="1244685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★ </a:t>
            </a: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188971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12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38"/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모델의 일반화 성능 확보를 위한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Generator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 및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Hyper-Parameter tuning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400" spc="-1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우리의</a:t>
            </a:r>
            <a:r>
              <a:rPr lang="en-US" altLang="ko-KR" sz="1400" spc="-1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spc="-1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과적합을 줄이기위한 일반화 성능 확보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8" y="817563"/>
            <a:ext cx="10744374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Mission.2 [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이미지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분류하시오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E3DDB99-8D17-C34D-B663-CBCA2379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90" y="2664672"/>
            <a:ext cx="9449619" cy="3755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A583D1-D834-959B-8365-933E36980056}"/>
              </a:ext>
            </a:extLst>
          </p:cNvPr>
          <p:cNvSpPr txBox="1"/>
          <p:nvPr/>
        </p:nvSpPr>
        <p:spPr>
          <a:xfrm>
            <a:off x="2146338" y="3255051"/>
            <a:ext cx="3346412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Mission1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대비 약 </a:t>
            </a: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46pp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성능 향상</a:t>
            </a:r>
            <a:endParaRPr lang="en-US" altLang="ko-KR" sz="12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27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13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38"/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Mission2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선정된 모델을 활용하여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Mission3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Transfer Learning</a:t>
            </a:r>
            <a:endParaRPr lang="ko-KR" altLang="en-US" sz="1400" spc="-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7" y="817563"/>
            <a:ext cx="11674993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Mission2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학습시킨 모델로 건강관리를 위한 음식 이미지 데이터셋을 분류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CDF4E9-B2E5-5B91-9C0A-ED83B4D7B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155370"/>
              </p:ext>
            </p:extLst>
          </p:nvPr>
        </p:nvGraphicFramePr>
        <p:xfrm>
          <a:off x="1447361" y="2613560"/>
          <a:ext cx="940794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727">
                  <a:extLst>
                    <a:ext uri="{9D8B030D-6E8A-4147-A177-3AD203B41FA5}">
                      <a16:colId xmlns:a16="http://schemas.microsoft.com/office/drawing/2014/main" val="1992294256"/>
                    </a:ext>
                  </a:extLst>
                </a:gridCol>
                <a:gridCol w="1015244">
                  <a:extLst>
                    <a:ext uri="{9D8B030D-6E8A-4147-A177-3AD203B41FA5}">
                      <a16:colId xmlns:a16="http://schemas.microsoft.com/office/drawing/2014/main" val="3554278438"/>
                    </a:ext>
                  </a:extLst>
                </a:gridCol>
                <a:gridCol w="882469">
                  <a:extLst>
                    <a:ext uri="{9D8B030D-6E8A-4147-A177-3AD203B41FA5}">
                      <a16:colId xmlns:a16="http://schemas.microsoft.com/office/drawing/2014/main" val="1168695034"/>
                    </a:ext>
                  </a:extLst>
                </a:gridCol>
                <a:gridCol w="681567">
                  <a:extLst>
                    <a:ext uri="{9D8B030D-6E8A-4147-A177-3AD203B41FA5}">
                      <a16:colId xmlns:a16="http://schemas.microsoft.com/office/drawing/2014/main" val="307599835"/>
                    </a:ext>
                  </a:extLst>
                </a:gridCol>
                <a:gridCol w="758569">
                  <a:extLst>
                    <a:ext uri="{9D8B030D-6E8A-4147-A177-3AD203B41FA5}">
                      <a16:colId xmlns:a16="http://schemas.microsoft.com/office/drawing/2014/main" val="3981132168"/>
                    </a:ext>
                  </a:extLst>
                </a:gridCol>
                <a:gridCol w="2462260">
                  <a:extLst>
                    <a:ext uri="{9D8B030D-6E8A-4147-A177-3AD203B41FA5}">
                      <a16:colId xmlns:a16="http://schemas.microsoft.com/office/drawing/2014/main" val="161740660"/>
                    </a:ext>
                  </a:extLst>
                </a:gridCol>
                <a:gridCol w="2707112">
                  <a:extLst>
                    <a:ext uri="{9D8B030D-6E8A-4147-A177-3AD203B41FA5}">
                      <a16:colId xmlns:a16="http://schemas.microsoft.com/office/drawing/2014/main" val="16617868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아키텍처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증강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Fine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Tuning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Train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Valid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논리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도출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368235"/>
                  </a:ext>
                </a:extLst>
              </a:tr>
              <a:tr h="133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0.9565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0.94558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전체적인 작업에서 전이학습 및 가중치 동결을 통해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Mission2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의 학습 내용을 유지하며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과적합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방지와 안정적인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Loss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수렴을 기대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기본적인 증강과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값의 활용이 효과적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72293"/>
                  </a:ext>
                </a:extLst>
              </a:tr>
              <a:tr h="153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0.9659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0.95295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Mission2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와 동일하게 가장 높은 성능을 보여줬음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505881"/>
                  </a:ext>
                </a:extLst>
              </a:tr>
              <a:tr h="153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밝기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0.9548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0.93878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밝기 조절의 증강기법이 큰 효과를 보여주지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956934"/>
                  </a:ext>
                </a:extLst>
              </a:tr>
              <a:tr h="1539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Aug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RGB Channel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0.9858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0.97392</a:t>
                      </a:r>
                      <a:endParaRPr lang="ko-KR" altLang="en-US" sz="800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Fine-tuning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의 적용으로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모델 아키텍처와 가중치가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Mission3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의 데이터에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중점되는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학습이 되길 기대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Mission3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의 작업 중 가장 높은 성능을 보임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Fine Tuning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으로 인해 학습 속도가 일부 느려짐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4354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BCF185D-DFF3-FCB7-C9C9-096BFA16D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91" y="4778425"/>
            <a:ext cx="4561325" cy="194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04CAB40-FA1C-8A90-3F60-0AB52F8E1B6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228522" y="3699718"/>
            <a:ext cx="306154" cy="1876120"/>
          </a:xfrm>
          <a:prstGeom prst="bentConnector3">
            <a:avLst>
              <a:gd name="adj1" fmla="val -746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20BD69A-9D58-F75C-118B-6757CDEB21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34661" y="3379968"/>
            <a:ext cx="12700" cy="920855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FA594374-58DE-4B29-79FD-215F6098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778425"/>
            <a:ext cx="4561325" cy="194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7901222-9236-89BA-8E79-1004B322726C}"/>
              </a:ext>
            </a:extLst>
          </p:cNvPr>
          <p:cNvSpPr txBox="1"/>
          <p:nvPr/>
        </p:nvSpPr>
        <p:spPr>
          <a:xfrm>
            <a:off x="3223994" y="4510910"/>
            <a:ext cx="1269318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Fine Tuning 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1088DC-9A28-01BE-D6D8-758BCF8866A1}"/>
              </a:ext>
            </a:extLst>
          </p:cNvPr>
          <p:cNvSpPr txBox="1"/>
          <p:nvPr/>
        </p:nvSpPr>
        <p:spPr>
          <a:xfrm>
            <a:off x="7970603" y="4510910"/>
            <a:ext cx="1269318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Fine Tuning O</a:t>
            </a:r>
          </a:p>
        </p:txBody>
      </p:sp>
    </p:spTree>
    <p:extLst>
      <p:ext uri="{BB962C8B-B14F-4D97-AF65-F5344CB8AC3E}">
        <p14:creationId xmlns:p14="http://schemas.microsoft.com/office/powerpoint/2010/main" val="253637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14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38"/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Mission2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선정된 모델을 활용하여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Mission3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Transfer Learning</a:t>
            </a:r>
            <a:endParaRPr lang="ko-KR" altLang="en-US" sz="1400" spc="-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7" y="817563"/>
            <a:ext cx="11674993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Mission2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학습시킨 모델로 건강관리를 위한 음식 이미지 데이터셋을 분류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B4BC44-E2CD-1F1B-369F-8F73036E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64000"/>
            <a:ext cx="9458294" cy="375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A4C3C-3EB4-20BC-265E-5E95164F329B}"/>
              </a:ext>
            </a:extLst>
          </p:cNvPr>
          <p:cNvSpPr/>
          <p:nvPr/>
        </p:nvSpPr>
        <p:spPr>
          <a:xfrm>
            <a:off x="2118227" y="3146372"/>
            <a:ext cx="313824" cy="3006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E40499-8ECD-384E-4B14-7E6E01709582}"/>
              </a:ext>
            </a:extLst>
          </p:cNvPr>
          <p:cNvSpPr/>
          <p:nvPr/>
        </p:nvSpPr>
        <p:spPr>
          <a:xfrm>
            <a:off x="3375527" y="3190822"/>
            <a:ext cx="313824" cy="3070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8D5509-ECF2-42B9-FA14-050E69C4EB41}"/>
              </a:ext>
            </a:extLst>
          </p:cNvPr>
          <p:cNvSpPr/>
          <p:nvPr/>
        </p:nvSpPr>
        <p:spPr>
          <a:xfrm>
            <a:off x="6833337" y="3171772"/>
            <a:ext cx="313824" cy="2981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88B3F8-99A5-7E3B-ED78-B8B68D24BA2B}"/>
              </a:ext>
            </a:extLst>
          </p:cNvPr>
          <p:cNvSpPr/>
          <p:nvPr/>
        </p:nvSpPr>
        <p:spPr>
          <a:xfrm>
            <a:off x="8096987" y="3184472"/>
            <a:ext cx="313824" cy="3076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24BF4C-E0A0-F424-9EAA-6D2DA40228D5}"/>
              </a:ext>
            </a:extLst>
          </p:cNvPr>
          <p:cNvSpPr txBox="1"/>
          <p:nvPr/>
        </p:nvSpPr>
        <p:spPr>
          <a:xfrm>
            <a:off x="5567849" y="2276336"/>
            <a:ext cx="5372100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음식의 경우는 생김새가 너무 비슷하기 때문에</a:t>
            </a: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서로가 잡음으로 작용되어 성능 확보가 미흡했다고 판단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65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15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Mission3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결과 분석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7" y="817563"/>
            <a:ext cx="11674993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Mission2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학습시킨 모델로 건강관리를 위한 음식 이미지 데이터셋을 분류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38">
            <a:extLst>
              <a:ext uri="{FF2B5EF4-FFF2-40B4-BE49-F238E27FC236}">
                <a16:creationId xmlns:a16="http://schemas.microsoft.com/office/drawing/2014/main" id="{E99588C1-B1B0-2157-51C0-2277E7DC93B1}"/>
              </a:ext>
            </a:extLst>
          </p:cNvPr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Mission2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선정된 모델을 활용하여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Mission3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</a:p>
        </p:txBody>
      </p:sp>
      <p:sp>
        <p:nvSpPr>
          <p:cNvPr id="4" name="제목 38">
            <a:extLst>
              <a:ext uri="{FF2B5EF4-FFF2-40B4-BE49-F238E27FC236}">
                <a16:creationId xmlns:a16="http://schemas.microsoft.com/office/drawing/2014/main" id="{EF4CE7DA-0487-6FFD-C96F-F2764201DD22}"/>
              </a:ext>
            </a:extLst>
          </p:cNvPr>
          <p:cNvSpPr txBox="1">
            <a:spLocks/>
          </p:cNvSpPr>
          <p:nvPr/>
        </p:nvSpPr>
        <p:spPr>
          <a:xfrm>
            <a:off x="1024875" y="2774798"/>
            <a:ext cx="3377140" cy="860950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Mission2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클래스 수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42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Mission3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클래스 수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13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6B2F1EE-857E-6D1E-8A85-FD7D4EF67542}"/>
              </a:ext>
            </a:extLst>
          </p:cNvPr>
          <p:cNvCxnSpPr>
            <a:cxnSpLocks/>
          </p:cNvCxnSpPr>
          <p:nvPr/>
        </p:nvCxnSpPr>
        <p:spPr>
          <a:xfrm>
            <a:off x="3343431" y="3039810"/>
            <a:ext cx="12700" cy="370128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2A4FE9-6EB0-F477-D505-C5B39C03809D}"/>
              </a:ext>
            </a:extLst>
          </p:cNvPr>
          <p:cNvSpPr txBox="1"/>
          <p:nvPr/>
        </p:nvSpPr>
        <p:spPr>
          <a:xfrm>
            <a:off x="3356131" y="3054783"/>
            <a:ext cx="1244685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</a:t>
            </a: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 차이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781048B-68AA-5E10-5125-373AF1C96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76" y="4523975"/>
            <a:ext cx="2994935" cy="1996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85F4320-DBF0-AB5D-C2D4-CA3FA924B9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28" y="4523975"/>
            <a:ext cx="2994935" cy="1996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35AA7A-77BC-62DA-BC32-563D204B4C7B}"/>
              </a:ext>
            </a:extLst>
          </p:cNvPr>
          <p:cNvSpPr/>
          <p:nvPr/>
        </p:nvSpPr>
        <p:spPr>
          <a:xfrm>
            <a:off x="5280350" y="2346403"/>
            <a:ext cx="6231710" cy="4265412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BCA409-352D-7109-2CD3-BD5EAA19C8F0}"/>
              </a:ext>
            </a:extLst>
          </p:cNvPr>
          <p:cNvSpPr txBox="1"/>
          <p:nvPr/>
        </p:nvSpPr>
        <p:spPr>
          <a:xfrm>
            <a:off x="6196862" y="2309008"/>
            <a:ext cx="1244685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sample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6D4F1E-D1BB-1E8B-C2D6-DF4C9F1F0B05}"/>
              </a:ext>
            </a:extLst>
          </p:cNvPr>
          <p:cNvSpPr txBox="1"/>
          <p:nvPr/>
        </p:nvSpPr>
        <p:spPr>
          <a:xfrm>
            <a:off x="9328038" y="2309008"/>
            <a:ext cx="1244685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Validation sample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6BEB2B-793B-613B-E059-51741F715944}"/>
              </a:ext>
            </a:extLst>
          </p:cNvPr>
          <p:cNvSpPr txBox="1"/>
          <p:nvPr/>
        </p:nvSpPr>
        <p:spPr>
          <a:xfrm>
            <a:off x="7036329" y="1992126"/>
            <a:ext cx="2719752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</a:t>
            </a: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검증 데이터 사이의 유사한 이미지 </a:t>
            </a: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Exam.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CDB05D85-3949-124A-7F17-BEBF047A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663134"/>
              </p:ext>
            </p:extLst>
          </p:nvPr>
        </p:nvGraphicFramePr>
        <p:xfrm>
          <a:off x="1024875" y="3761790"/>
          <a:ext cx="2246069" cy="88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36">
                  <a:extLst>
                    <a:ext uri="{9D8B030D-6E8A-4147-A177-3AD203B41FA5}">
                      <a16:colId xmlns:a16="http://schemas.microsoft.com/office/drawing/2014/main" val="377062671"/>
                    </a:ext>
                  </a:extLst>
                </a:gridCol>
                <a:gridCol w="619803">
                  <a:extLst>
                    <a:ext uri="{9D8B030D-6E8A-4147-A177-3AD203B41FA5}">
                      <a16:colId xmlns:a16="http://schemas.microsoft.com/office/drawing/2014/main" val="1992265998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1637909980"/>
                    </a:ext>
                  </a:extLst>
                </a:gridCol>
              </a:tblGrid>
              <a:tr h="211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Data set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Train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Valid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3447"/>
                  </a:ext>
                </a:extLst>
              </a:tr>
              <a:tr h="321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Mission2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33,593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4,198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67415"/>
                  </a:ext>
                </a:extLst>
              </a:tr>
              <a:tr h="321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Mission3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14,115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1,764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06452"/>
                  </a:ext>
                </a:extLst>
              </a:tr>
            </a:tbl>
          </a:graphicData>
        </a:graphic>
      </p:graphicFrame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4CC5BE26-FD0A-66DC-0211-B5207064223B}"/>
              </a:ext>
            </a:extLst>
          </p:cNvPr>
          <p:cNvCxnSpPr>
            <a:cxnSpLocks/>
          </p:cNvCxnSpPr>
          <p:nvPr/>
        </p:nvCxnSpPr>
        <p:spPr>
          <a:xfrm>
            <a:off x="3305234" y="4124410"/>
            <a:ext cx="12700" cy="370128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BCC2667-E9CA-0E8B-1ED8-10D7774CD55E}"/>
              </a:ext>
            </a:extLst>
          </p:cNvPr>
          <p:cNvSpPr txBox="1"/>
          <p:nvPr/>
        </p:nvSpPr>
        <p:spPr>
          <a:xfrm>
            <a:off x="3317934" y="4139383"/>
            <a:ext cx="1244685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</a:t>
            </a: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2.4</a:t>
            </a: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 차이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F6B8442-634E-447A-6B2C-49C542898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41" y="2565412"/>
            <a:ext cx="2849426" cy="1899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CF970ED-9A2A-3EE0-671B-8E02AC87E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72" y="2565412"/>
            <a:ext cx="2849426" cy="1899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E011D31-8DF4-F20C-CC1B-C57A3A6C4653}"/>
              </a:ext>
            </a:extLst>
          </p:cNvPr>
          <p:cNvSpPr txBox="1"/>
          <p:nvPr/>
        </p:nvSpPr>
        <p:spPr>
          <a:xfrm>
            <a:off x="4066422" y="3069047"/>
            <a:ext cx="1654420" cy="531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Mission2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4E598F-F50F-A12F-95B3-B82B65E58F85}"/>
              </a:ext>
            </a:extLst>
          </p:cNvPr>
          <p:cNvSpPr txBox="1"/>
          <p:nvPr/>
        </p:nvSpPr>
        <p:spPr>
          <a:xfrm>
            <a:off x="4066278" y="5034790"/>
            <a:ext cx="1654420" cy="531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Mission3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5F9A8C79-7659-D7AE-5B47-6F7001D4016F}"/>
              </a:ext>
            </a:extLst>
          </p:cNvPr>
          <p:cNvCxnSpPr>
            <a:cxnSpLocks/>
            <a:stCxn id="33" idx="1"/>
            <a:endCxn id="49" idx="2"/>
          </p:cNvCxnSpPr>
          <p:nvPr/>
        </p:nvCxnSpPr>
        <p:spPr>
          <a:xfrm rot="10800000" flipV="1">
            <a:off x="2147910" y="4479108"/>
            <a:ext cx="3132441" cy="170473"/>
          </a:xfrm>
          <a:prstGeom prst="bentConnector4">
            <a:avLst>
              <a:gd name="adj1" fmla="val 27583"/>
              <a:gd name="adj2" fmla="val 432714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8979D22-0E2C-A52A-3EE8-054476821E82}"/>
              </a:ext>
            </a:extLst>
          </p:cNvPr>
          <p:cNvSpPr txBox="1"/>
          <p:nvPr/>
        </p:nvSpPr>
        <p:spPr>
          <a:xfrm>
            <a:off x="1485817" y="4842886"/>
            <a:ext cx="3557554" cy="1282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미션 모두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 :1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비율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적은 클래스의 </a:t>
            </a: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Mission3</a:t>
            </a: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</a:t>
            </a: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셋 </a:t>
            </a: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유사한 이미지들의 존재로 인해 확보되는 모델 성능의 정도는 </a:t>
            </a:r>
            <a:r>
              <a:rPr lang="en-US" altLang="ko-KR" sz="10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Mission3</a:t>
            </a:r>
            <a:r>
              <a:rPr lang="ko-KR" altLang="en-US" sz="1000" dirty="0">
                <a:solidFill>
                  <a:srgbClr val="0020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더 강하게 작용됐을 것임</a:t>
            </a:r>
            <a:endParaRPr lang="en-US" altLang="ko-KR" sz="1000" dirty="0">
              <a:solidFill>
                <a:srgbClr val="00206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792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16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 Transformer (VIT)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및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Mosaic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증강기법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7" y="817563"/>
            <a:ext cx="11674993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 사항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38">
            <a:extLst>
              <a:ext uri="{FF2B5EF4-FFF2-40B4-BE49-F238E27FC236}">
                <a16:creationId xmlns:a16="http://schemas.microsoft.com/office/drawing/2014/main" id="{E99588C1-B1B0-2157-51C0-2277E7DC93B1}"/>
              </a:ext>
            </a:extLst>
          </p:cNvPr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1~3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제안된 접근 방식의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B177B-B1A6-AA6E-2CAE-9C2D5BC60B12}"/>
              </a:ext>
            </a:extLst>
          </p:cNvPr>
          <p:cNvSpPr txBox="1"/>
          <p:nvPr/>
        </p:nvSpPr>
        <p:spPr>
          <a:xfrm>
            <a:off x="1300176" y="2597019"/>
            <a:ext cx="7392974" cy="107369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</a:t>
            </a:r>
            <a:r>
              <a:rPr lang="en-US" altLang="ko-KR" sz="12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</a:t>
            </a:r>
            <a:r>
              <a:rPr lang="ko-KR" altLang="en-US" sz="12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중 발견된 한계점 및 추가 진행</a:t>
            </a:r>
            <a:endParaRPr lang="en-US" altLang="ko-KR" sz="12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700" spc="-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Mission1~3</a:t>
            </a:r>
            <a:r>
              <a:rPr lang="ko-KR" altLang="en-US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접근 방식에서 </a:t>
            </a: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zoom </a:t>
            </a:r>
            <a:r>
              <a:rPr lang="ko-KR" altLang="en-US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증강이 효과적이긴 했으나 정보 손실이 존재하는 단점 보완</a:t>
            </a:r>
            <a:endParaRPr lang="en-US" altLang="ko-KR" sz="1200" spc="-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Mission2, 3</a:t>
            </a:r>
            <a:r>
              <a:rPr lang="ko-KR" altLang="en-US" sz="12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진행 과정에 대해 더 좋은 모델의 적용</a:t>
            </a:r>
            <a:endParaRPr lang="en-US" altLang="ko-KR" sz="1200" spc="-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8B8EAF-8428-8059-DDE2-0AFCAA241B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" y="3977391"/>
            <a:ext cx="2540317" cy="1693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3F4B25-892B-B00D-2BF2-91FB1F47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115" y="3890967"/>
            <a:ext cx="1061950" cy="132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78298F-848A-5596-380A-01AF96451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031" y="3890967"/>
            <a:ext cx="1438156" cy="11303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607B4C-A32F-C086-C59B-FAD6212C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115" y="5256217"/>
            <a:ext cx="1352550" cy="1104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156605-848C-1F8A-AD5C-474ADD221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498" y="5222216"/>
            <a:ext cx="1240689" cy="1149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AD3699-6FD9-04E9-2DEF-2D211F8ED2DB}"/>
              </a:ext>
            </a:extLst>
          </p:cNvPr>
          <p:cNvCxnSpPr>
            <a:stCxn id="5" idx="3"/>
          </p:cNvCxnSpPr>
          <p:nvPr/>
        </p:nvCxnSpPr>
        <p:spPr>
          <a:xfrm flipV="1">
            <a:off x="3501071" y="4823592"/>
            <a:ext cx="924044" cy="571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2ED167B-E490-F932-BD17-90D20F60E82D}"/>
              </a:ext>
            </a:extLst>
          </p:cNvPr>
          <p:cNvSpPr txBox="1"/>
          <p:nvPr/>
        </p:nvSpPr>
        <p:spPr>
          <a:xfrm>
            <a:off x="3585532" y="4551367"/>
            <a:ext cx="755121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zoom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65C6B3C-96DA-4005-ECB8-697B09C65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8806" y="3516849"/>
            <a:ext cx="3486096" cy="2790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D4D33DD-EEC9-F162-EC74-36762CF92AF6}"/>
              </a:ext>
            </a:extLst>
          </p:cNvPr>
          <p:cNvCxnSpPr/>
          <p:nvPr/>
        </p:nvCxnSpPr>
        <p:spPr>
          <a:xfrm flipV="1">
            <a:off x="7134763" y="4825088"/>
            <a:ext cx="924044" cy="571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1F2DCDD-6FCB-584E-7DE2-6932592597B9}"/>
              </a:ext>
            </a:extLst>
          </p:cNvPr>
          <p:cNvSpPr txBox="1"/>
          <p:nvPr/>
        </p:nvSpPr>
        <p:spPr>
          <a:xfrm>
            <a:off x="7219224" y="4552863"/>
            <a:ext cx="755121" cy="531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Mosaic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증강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CD4BB-C4C8-5614-A0C9-331BAD43C3C7}"/>
              </a:ext>
            </a:extLst>
          </p:cNvPr>
          <p:cNvSpPr txBox="1"/>
          <p:nvPr/>
        </p:nvSpPr>
        <p:spPr>
          <a:xfrm>
            <a:off x="8144504" y="2978350"/>
            <a:ext cx="3314700" cy="531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Zoom</a:t>
            </a: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인해 소실되는 클래스의 영역을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</a:t>
            </a:r>
            <a:r>
              <a:rPr lang="ko-KR" altLang="en-US" sz="1000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이미지들과의</a:t>
            </a: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합성으로 해결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37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17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 Transformer (VIT)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및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Mosaic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증강기법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7" y="817563"/>
            <a:ext cx="11674993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 사항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38">
            <a:extLst>
              <a:ext uri="{FF2B5EF4-FFF2-40B4-BE49-F238E27FC236}">
                <a16:creationId xmlns:a16="http://schemas.microsoft.com/office/drawing/2014/main" id="{E99588C1-B1B0-2157-51C0-2277E7DC93B1}"/>
              </a:ext>
            </a:extLst>
          </p:cNvPr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1~3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제안된 접근 방식의 개선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5FDCAB-F1C3-A4F4-21EA-0FDCE5FE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18" y="2616574"/>
            <a:ext cx="9547163" cy="3792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925E87-CFA6-5850-4EB9-0AD640176631}"/>
              </a:ext>
            </a:extLst>
          </p:cNvPr>
          <p:cNvSpPr txBox="1"/>
          <p:nvPr/>
        </p:nvSpPr>
        <p:spPr>
          <a:xfrm>
            <a:off x="5740140" y="2271623"/>
            <a:ext cx="5372100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Mission2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대비 약 </a:t>
            </a: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10pp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성능 향상</a:t>
            </a:r>
            <a:endParaRPr lang="en-US" altLang="ko-KR" sz="12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24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18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 Transformer (VIT)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및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Mosaic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증강기법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7" y="817563"/>
            <a:ext cx="11674993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 사항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38">
            <a:extLst>
              <a:ext uri="{FF2B5EF4-FFF2-40B4-BE49-F238E27FC236}">
                <a16:creationId xmlns:a16="http://schemas.microsoft.com/office/drawing/2014/main" id="{E99588C1-B1B0-2157-51C0-2277E7DC93B1}"/>
              </a:ext>
            </a:extLst>
          </p:cNvPr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1~3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제안된 접근 방식의 개선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925E87-CFA6-5850-4EB9-0AD640176631}"/>
              </a:ext>
            </a:extLst>
          </p:cNvPr>
          <p:cNvSpPr txBox="1"/>
          <p:nvPr/>
        </p:nvSpPr>
        <p:spPr>
          <a:xfrm>
            <a:off x="5740141" y="2095811"/>
            <a:ext cx="5372100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Mission3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대비 약 </a:t>
            </a: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1pp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성능 향상</a:t>
            </a: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여전히 갈비찜과 </a:t>
            </a:r>
            <a:r>
              <a:rPr lang="ko-KR" altLang="en-US" sz="1200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돼지갈비찜의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경우 성능이 미흡</a:t>
            </a:r>
            <a:endParaRPr lang="en-US" altLang="ko-KR" sz="12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60A6B3-AF1F-61B9-B4C6-46DD802F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5" y="2712450"/>
            <a:ext cx="9577069" cy="37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5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19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 Transformer (VIT)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및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Mosaic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증강기법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7" y="817563"/>
            <a:ext cx="11674993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 사항 및 최종 결과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38">
            <a:extLst>
              <a:ext uri="{FF2B5EF4-FFF2-40B4-BE49-F238E27FC236}">
                <a16:creationId xmlns:a16="http://schemas.microsoft.com/office/drawing/2014/main" id="{E99588C1-B1B0-2157-51C0-2277E7DC93B1}"/>
              </a:ext>
            </a:extLst>
          </p:cNvPr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1~3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제안된 접근 방식의 개선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1427B53-0EB6-8957-A17A-1215A606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75" y="2567579"/>
            <a:ext cx="5948945" cy="197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54C91C3-D205-8791-002D-1A5157776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75" y="4660085"/>
            <a:ext cx="5948943" cy="1972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60DC5D5-C476-FEC8-125D-8BAE121BD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91" y="4057265"/>
            <a:ext cx="4554976" cy="2379662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90FC7596-7506-908A-DBA6-314ED2E94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7791" y="2664672"/>
            <a:ext cx="4875609" cy="11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일반화 성능 확보를 위해 </a:t>
            </a:r>
            <a:r>
              <a:rPr lang="en-US" altLang="ko-KR" sz="1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RGB</a:t>
            </a:r>
            <a:r>
              <a:rPr lang="ko-KR" altLang="en-US" sz="1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Pixel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Random zoom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증강의 효과를 확인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 zoom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증강의 단점 보완을 위한 </a:t>
            </a:r>
            <a:r>
              <a:rPr lang="en-US" altLang="ko-KR" sz="1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Mosaic </a:t>
            </a:r>
            <a:r>
              <a:rPr lang="ko-KR" altLang="en-US" sz="1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증강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적용이 효과적이었음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동일한 </a:t>
            </a:r>
            <a:r>
              <a:rPr lang="ko-KR" altLang="en-US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설정값을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바탕으로 </a:t>
            </a:r>
            <a:r>
              <a:rPr lang="en-US" altLang="ko-KR" sz="1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VIT </a:t>
            </a:r>
            <a:r>
              <a:rPr lang="ko-KR" altLang="en-US" sz="1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사용했을 때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모델 성능을 볼 수 있었음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2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</a:t>
            </a:fld>
            <a:endParaRPr lang="en-US" altLang="ko-KR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481838" y="817563"/>
            <a:ext cx="10111400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Mission.1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이미지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분류하시오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38"/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 데이터 셋 준비 및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Plotting, Classification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수행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4B8275-1710-E810-E6A9-4A8E2D7F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04" y="1873685"/>
            <a:ext cx="5099051" cy="4394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AED287E-98FA-2E31-1313-D4EB33E0D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11341"/>
              </p:ext>
            </p:extLst>
          </p:nvPr>
        </p:nvGraphicFramePr>
        <p:xfrm>
          <a:off x="922876" y="2648160"/>
          <a:ext cx="5437458" cy="748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784">
                  <a:extLst>
                    <a:ext uri="{9D8B030D-6E8A-4147-A177-3AD203B41FA5}">
                      <a16:colId xmlns:a16="http://schemas.microsoft.com/office/drawing/2014/main" val="76043048"/>
                    </a:ext>
                  </a:extLst>
                </a:gridCol>
                <a:gridCol w="883022">
                  <a:extLst>
                    <a:ext uri="{9D8B030D-6E8A-4147-A177-3AD203B41FA5}">
                      <a16:colId xmlns:a16="http://schemas.microsoft.com/office/drawing/2014/main" val="1084769772"/>
                    </a:ext>
                  </a:extLst>
                </a:gridCol>
                <a:gridCol w="764662">
                  <a:extLst>
                    <a:ext uri="{9D8B030D-6E8A-4147-A177-3AD203B41FA5}">
                      <a16:colId xmlns:a16="http://schemas.microsoft.com/office/drawing/2014/main" val="3419973882"/>
                    </a:ext>
                  </a:extLst>
                </a:gridCol>
                <a:gridCol w="472638">
                  <a:extLst>
                    <a:ext uri="{9D8B030D-6E8A-4147-A177-3AD203B41FA5}">
                      <a16:colId xmlns:a16="http://schemas.microsoft.com/office/drawing/2014/main" val="2486556565"/>
                    </a:ext>
                  </a:extLst>
                </a:gridCol>
                <a:gridCol w="1061112">
                  <a:extLst>
                    <a:ext uri="{9D8B030D-6E8A-4147-A177-3AD203B41FA5}">
                      <a16:colId xmlns:a16="http://schemas.microsoft.com/office/drawing/2014/main" val="2744367500"/>
                    </a:ext>
                  </a:extLst>
                </a:gridCol>
                <a:gridCol w="757583">
                  <a:extLst>
                    <a:ext uri="{9D8B030D-6E8A-4147-A177-3AD203B41FA5}">
                      <a16:colId xmlns:a16="http://schemas.microsoft.com/office/drawing/2014/main" val="762801531"/>
                    </a:ext>
                  </a:extLst>
                </a:gridCol>
                <a:gridCol w="909657">
                  <a:extLst>
                    <a:ext uri="{9D8B030D-6E8A-4147-A177-3AD203B41FA5}">
                      <a16:colId xmlns:a16="http://schemas.microsoft.com/office/drawing/2014/main" val="859265822"/>
                    </a:ext>
                  </a:extLst>
                </a:gridCol>
              </a:tblGrid>
              <a:tr h="291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Epoch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증강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추가 활용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Train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Validation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062287"/>
                  </a:ext>
                </a:extLst>
              </a:tr>
              <a:tr h="254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1-1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체크포인트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(ACC max)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90.92%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33.06%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094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414248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Mission.1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주어진 데이터만 사용해서 초기 학습을 진행</a:t>
            </a:r>
          </a:p>
        </p:txBody>
      </p:sp>
      <p:sp>
        <p:nvSpPr>
          <p:cNvPr id="10" name="제목 38">
            <a:extLst>
              <a:ext uri="{FF2B5EF4-FFF2-40B4-BE49-F238E27FC236}">
                <a16:creationId xmlns:a16="http://schemas.microsoft.com/office/drawing/2014/main" id="{BC546F50-927A-964E-676C-FDEC9DA92DDA}"/>
              </a:ext>
            </a:extLst>
          </p:cNvPr>
          <p:cNvSpPr txBox="1">
            <a:spLocks/>
          </p:cNvSpPr>
          <p:nvPr/>
        </p:nvSpPr>
        <p:spPr>
          <a:xfrm>
            <a:off x="922875" y="3553057"/>
            <a:ext cx="5437458" cy="860950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  <a:defRPr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단계는 모델이 주어진 데이터에 대해 어떻게 학습을 진행하는지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확인하고자 하는 것이므로 정규화 과정만 수행한 채 진행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1352A-EDD8-E5D4-2827-CA190263E4E0}"/>
              </a:ext>
            </a:extLst>
          </p:cNvPr>
          <p:cNvSpPr txBox="1"/>
          <p:nvPr/>
        </p:nvSpPr>
        <p:spPr>
          <a:xfrm>
            <a:off x="79679" y="6582434"/>
            <a:ext cx="106243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He,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Kaiming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et al. "Deep residual learning for image recognition."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Proceedings of the IEEE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2016.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9E0571-7BD4-55FD-EEDB-6941B41A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05" y="4570683"/>
            <a:ext cx="4045114" cy="88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B8ADD5-53DD-9120-D1F6-AFC07B541FC9}"/>
              </a:ext>
            </a:extLst>
          </p:cNvPr>
          <p:cNvSpPr txBox="1"/>
          <p:nvPr/>
        </p:nvSpPr>
        <p:spPr>
          <a:xfrm>
            <a:off x="1080140" y="5459991"/>
            <a:ext cx="4640722" cy="82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residual connection </a:t>
            </a:r>
            <a:r>
              <a:rPr lang="en-US" altLang="ko-KR" sz="12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b="0" i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잔차</a:t>
            </a:r>
            <a:r>
              <a:rPr lang="ko-KR" altLang="en-US" sz="12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연결</a:t>
            </a:r>
            <a:r>
              <a:rPr lang="en-US" altLang="ko-KR" sz="12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16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레이어의 출력을 현재 레이어의 출력에 직접 더하는 기능</a:t>
            </a:r>
            <a:endParaRPr lang="en-US" altLang="ko-KR" sz="1100" b="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그레이디언트</a:t>
            </a:r>
            <a:r>
              <a:rPr lang="ko-KR" altLang="en-US" sz="11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소실 문제를 완화하고 훈련을 효율적으로 진행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86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20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역할 분담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7" y="817563"/>
            <a:ext cx="11674993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 사항 및 최종 결과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38">
            <a:extLst>
              <a:ext uri="{FF2B5EF4-FFF2-40B4-BE49-F238E27FC236}">
                <a16:creationId xmlns:a16="http://schemas.microsoft.com/office/drawing/2014/main" id="{E99588C1-B1B0-2157-51C0-2277E7DC93B1}"/>
              </a:ext>
            </a:extLst>
          </p:cNvPr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ADS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0FE657-C869-7A41-9792-AE34B047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154" y="2761755"/>
            <a:ext cx="1440000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147BFE-FD0C-76A1-5C03-EFF769821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19" y="2761755"/>
            <a:ext cx="1440000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26BBCD-E168-0F6E-6B00-E67C3C71D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837" y="2761755"/>
            <a:ext cx="1440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9CD552-FABD-E666-A33D-20D3FF5EF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201" y="2761755"/>
            <a:ext cx="1440000" cy="14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DF50A6-2A2B-AB2A-83AC-F98AC6D26394}"/>
              </a:ext>
            </a:extLst>
          </p:cNvPr>
          <p:cNvSpPr txBox="1"/>
          <p:nvPr/>
        </p:nvSpPr>
        <p:spPr>
          <a:xfrm>
            <a:off x="1426158" y="4273062"/>
            <a:ext cx="1828086" cy="172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장주현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셋 및 증강기법 설정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베이스라인 학습 코드 구축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Main.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학습 진행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비교분석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9A4037-4C41-DDD5-B822-807E58574313}"/>
              </a:ext>
            </a:extLst>
          </p:cNvPr>
          <p:cNvSpPr txBox="1"/>
          <p:nvPr/>
        </p:nvSpPr>
        <p:spPr>
          <a:xfrm>
            <a:off x="3835309" y="4273062"/>
            <a:ext cx="1654420" cy="172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손우진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Main.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학습 진행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비교학습 진행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Grad-Cam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시각화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041F35-FF66-1E5D-6855-6F607243A860}"/>
              </a:ext>
            </a:extLst>
          </p:cNvPr>
          <p:cNvSpPr txBox="1"/>
          <p:nvPr/>
        </p:nvSpPr>
        <p:spPr>
          <a:xfrm>
            <a:off x="6157627" y="4273062"/>
            <a:ext cx="1654420" cy="14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김성훈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학습 보조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발표 자료 제작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A6E97A-123D-DFA6-4A6A-DABA0BFBEA74}"/>
              </a:ext>
            </a:extLst>
          </p:cNvPr>
          <p:cNvSpPr txBox="1"/>
          <p:nvPr/>
        </p:nvSpPr>
        <p:spPr>
          <a:xfrm>
            <a:off x="8479944" y="4273062"/>
            <a:ext cx="1654420" cy="14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정민찬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학습 보조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발표 자료 제작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12523F1-D305-EECE-1209-B3583C5F223A}"/>
              </a:ext>
            </a:extLst>
          </p:cNvPr>
          <p:cNvCxnSpPr>
            <a:cxnSpLocks/>
          </p:cNvCxnSpPr>
          <p:nvPr/>
        </p:nvCxnSpPr>
        <p:spPr>
          <a:xfrm>
            <a:off x="1080140" y="4730293"/>
            <a:ext cx="9592401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03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5835" y="3082742"/>
            <a:ext cx="12283559" cy="1902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854" y="5998244"/>
            <a:ext cx="3102791" cy="533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-2504" b="84347"/>
          <a:stretch/>
        </p:blipFill>
        <p:spPr>
          <a:xfrm>
            <a:off x="4924425" y="6191250"/>
            <a:ext cx="3568450" cy="6807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95219"/>
            <a:ext cx="252413" cy="2526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85570" r="-4069" b="-3727"/>
          <a:stretch/>
        </p:blipFill>
        <p:spPr>
          <a:xfrm>
            <a:off x="-357340" y="-118835"/>
            <a:ext cx="3568450" cy="6807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82" y="385566"/>
            <a:ext cx="128589" cy="1286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95" y="1181100"/>
            <a:ext cx="538532" cy="538967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4607102" y="1691348"/>
            <a:ext cx="2977797" cy="86280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460240" y="3452886"/>
            <a:ext cx="1343393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대학부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2400614" y="3139372"/>
            <a:ext cx="1307395" cy="86280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ADS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2718252" y="4216494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장주현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99333" y="4357461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5045694" y="4216494"/>
            <a:ext cx="1430170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손우진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6772304" y="4216494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김성훈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924425" y="4357461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653385" y="4357461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8412692" y="4216494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정민찬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3773" y="4357461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57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3</a:t>
            </a:fld>
            <a:endParaRPr lang="en-US" altLang="ko-KR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38"/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1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결과 분석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분포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Imbalance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수준이 모델 학습에 큰 영향을 줄 정도는 아니라 판단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DDA4B8-22F0-1568-7BE7-CEE51D04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87" y="2465939"/>
            <a:ext cx="6429388" cy="4279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3095BDED-85C6-2AC0-A0EC-E1869B2B4FD9}"/>
              </a:ext>
            </a:extLst>
          </p:cNvPr>
          <p:cNvSpPr/>
          <p:nvPr/>
        </p:nvSpPr>
        <p:spPr>
          <a:xfrm>
            <a:off x="8459566" y="2465939"/>
            <a:ext cx="164123" cy="4279780"/>
          </a:xfrm>
          <a:prstGeom prst="rightBrace">
            <a:avLst>
              <a:gd name="adj1" fmla="val 56609"/>
              <a:gd name="adj2" fmla="val 33565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7063F-6878-B31B-52C2-FAE0F22DF120}"/>
              </a:ext>
            </a:extLst>
          </p:cNvPr>
          <p:cNvSpPr txBox="1"/>
          <p:nvPr/>
        </p:nvSpPr>
        <p:spPr>
          <a:xfrm>
            <a:off x="8765980" y="3259605"/>
            <a:ext cx="2460232" cy="11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b="0" i="0" dirty="0">
                <a:solidFill>
                  <a:srgbClr val="00206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33,593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00206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Validation: 4,198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</a:t>
            </a:r>
            <a:r>
              <a:rPr lang="en-US" altLang="ko-KR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8:1</a:t>
            </a:r>
            <a:r>
              <a:rPr lang="ko-KR" altLang="en-US" sz="12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비율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965B76-DB90-9F1D-12A7-E08F6A08D005}"/>
              </a:ext>
            </a:extLst>
          </p:cNvPr>
          <p:cNvSpPr/>
          <p:nvPr/>
        </p:nvSpPr>
        <p:spPr>
          <a:xfrm>
            <a:off x="1959120" y="3176587"/>
            <a:ext cx="5152292" cy="3579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947C56-1F8C-FF7E-FB34-F79ECCBD70EC}"/>
              </a:ext>
            </a:extLst>
          </p:cNvPr>
          <p:cNvSpPr/>
          <p:nvPr/>
        </p:nvSpPr>
        <p:spPr>
          <a:xfrm>
            <a:off x="2082211" y="4605829"/>
            <a:ext cx="5070232" cy="118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262E23-2124-0147-0DFD-FFE81CFA9995}"/>
              </a:ext>
            </a:extLst>
          </p:cNvPr>
          <p:cNvSpPr/>
          <p:nvPr/>
        </p:nvSpPr>
        <p:spPr>
          <a:xfrm>
            <a:off x="2041180" y="4190775"/>
            <a:ext cx="5070232" cy="118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38">
            <a:extLst>
              <a:ext uri="{FF2B5EF4-FFF2-40B4-BE49-F238E27FC236}">
                <a16:creationId xmlns:a16="http://schemas.microsoft.com/office/drawing/2014/main" id="{35C99D4C-9978-872B-417B-CFF0C4DFE1D9}"/>
              </a:ext>
            </a:extLst>
          </p:cNvPr>
          <p:cNvSpPr txBox="1">
            <a:spLocks/>
          </p:cNvSpPr>
          <p:nvPr/>
        </p:nvSpPr>
        <p:spPr>
          <a:xfrm>
            <a:off x="481838" y="817563"/>
            <a:ext cx="10744374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Mission.2 [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이미지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분류하시오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03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en-US" altLang="ko-KR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481838" y="817563"/>
            <a:ext cx="10744374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Mission.2 [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이미지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분류하시오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38"/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1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결과 분석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학습 후 개별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f1-score)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주어진 데이터를 정규화 과정만 거친 채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resnet18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활용했을 때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훈련 데이터에서 </a:t>
            </a:r>
            <a:r>
              <a:rPr lang="en-US" altLang="ko-KR" sz="1400" spc="-1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90.92%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검증 데이터의 경우 </a:t>
            </a:r>
            <a:r>
              <a:rPr lang="en-US" altLang="ko-KR" sz="1400" spc="-1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33.06%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ko-KR" altLang="en-US" sz="1400" spc="-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과적합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spc="-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59868C-E7DD-3CD4-0344-4C171A26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40" y="2567579"/>
            <a:ext cx="10005889" cy="3972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B1CB09-D61B-BFCF-B5A6-B1C74F597DC9}"/>
              </a:ext>
            </a:extLst>
          </p:cNvPr>
          <p:cNvSpPr txBox="1"/>
          <p:nvPr/>
        </p:nvSpPr>
        <p:spPr>
          <a:xfrm>
            <a:off x="6743700" y="3236799"/>
            <a:ext cx="3956049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과적합을 줄이고</a:t>
            </a:r>
            <a:r>
              <a:rPr lang="en-US" altLang="ko-KR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모델의 일반화 성능을 확보하도록 함</a:t>
            </a:r>
            <a:endParaRPr lang="en-US" altLang="ko-KR" sz="14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61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5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38"/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1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결과 분석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(RGB, HSV Value Distribution)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맞춘 샘플과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틀린 샘플들에 대한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클래스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4CAD61-1054-B5C0-2621-FD7AFF20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81" y="2664672"/>
            <a:ext cx="2257965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AD63F2C-711B-8CBD-ED1C-68B1FF2C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82" y="4604038"/>
            <a:ext cx="2257965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C2AB06F7-615D-BCA1-3AF6-127C2827DB0F}"/>
              </a:ext>
            </a:extLst>
          </p:cNvPr>
          <p:cNvSpPr/>
          <p:nvPr/>
        </p:nvSpPr>
        <p:spPr>
          <a:xfrm>
            <a:off x="8507569" y="2664672"/>
            <a:ext cx="164123" cy="3739366"/>
          </a:xfrm>
          <a:prstGeom prst="rightBrace">
            <a:avLst>
              <a:gd name="adj1" fmla="val 56609"/>
              <a:gd name="adj2" fmla="val 40933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9725292-8CC8-78AD-8742-7154BDB2C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66" y="2664672"/>
            <a:ext cx="4495455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737384-52F1-6AE8-B83B-F41918E39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767" y="4604038"/>
            <a:ext cx="4495455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E945902-302C-7DFD-BACD-1418D52E0549}"/>
              </a:ext>
            </a:extLst>
          </p:cNvPr>
          <p:cNvSpPr txBox="1"/>
          <p:nvPr/>
        </p:nvSpPr>
        <p:spPr>
          <a:xfrm>
            <a:off x="8756231" y="3992234"/>
            <a:ext cx="2700909" cy="531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맞춘 샘플의 평균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RGB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픽셀값이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만큼 밝음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HSV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비교할 경우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 차이를 확인하지 못함</a:t>
            </a:r>
          </a:p>
        </p:txBody>
      </p:sp>
      <p:sp>
        <p:nvSpPr>
          <p:cNvPr id="37" name="제목 38">
            <a:extLst>
              <a:ext uri="{FF2B5EF4-FFF2-40B4-BE49-F238E27FC236}">
                <a16:creationId xmlns:a16="http://schemas.microsoft.com/office/drawing/2014/main" id="{F2F51055-A624-9160-4233-31BD397426AD}"/>
              </a:ext>
            </a:extLst>
          </p:cNvPr>
          <p:cNvSpPr txBox="1">
            <a:spLocks/>
          </p:cNvSpPr>
          <p:nvPr/>
        </p:nvSpPr>
        <p:spPr>
          <a:xfrm>
            <a:off x="481838" y="817563"/>
            <a:ext cx="10744374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Mission.2 [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이미지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분류하시오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06AFBE67-66C0-1130-3AD8-7A41DA596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66753"/>
              </p:ext>
            </p:extLst>
          </p:nvPr>
        </p:nvGraphicFramePr>
        <p:xfrm>
          <a:off x="8773588" y="2861051"/>
          <a:ext cx="2636045" cy="88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36">
                  <a:extLst>
                    <a:ext uri="{9D8B030D-6E8A-4147-A177-3AD203B41FA5}">
                      <a16:colId xmlns:a16="http://schemas.microsoft.com/office/drawing/2014/main" val="377062671"/>
                    </a:ext>
                  </a:extLst>
                </a:gridCol>
                <a:gridCol w="619803">
                  <a:extLst>
                    <a:ext uri="{9D8B030D-6E8A-4147-A177-3AD203B41FA5}">
                      <a16:colId xmlns:a16="http://schemas.microsoft.com/office/drawing/2014/main" val="1992265998"/>
                    </a:ext>
                  </a:extLst>
                </a:gridCol>
                <a:gridCol w="619803">
                  <a:extLst>
                    <a:ext uri="{9D8B030D-6E8A-4147-A177-3AD203B41FA5}">
                      <a16:colId xmlns:a16="http://schemas.microsoft.com/office/drawing/2014/main" val="1637909980"/>
                    </a:ext>
                  </a:extLst>
                </a:gridCol>
                <a:gridCol w="619803">
                  <a:extLst>
                    <a:ext uri="{9D8B030D-6E8A-4147-A177-3AD203B41FA5}">
                      <a16:colId xmlns:a16="http://schemas.microsoft.com/office/drawing/2014/main" val="1490407849"/>
                    </a:ext>
                  </a:extLst>
                </a:gridCol>
              </a:tblGrid>
              <a:tr h="211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표준편차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G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3447"/>
                  </a:ext>
                </a:extLst>
              </a:tr>
              <a:tr h="321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맞춘 샘플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33.33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34.2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37.45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67415"/>
                  </a:ext>
                </a:extLst>
              </a:tr>
              <a:tr h="321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틀린 샘플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32.72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34.41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34.72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06452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46894C0-4AC3-5039-1378-AE99C2281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696182"/>
              </p:ext>
            </p:extLst>
          </p:nvPr>
        </p:nvGraphicFramePr>
        <p:xfrm>
          <a:off x="8773587" y="4800417"/>
          <a:ext cx="2636045" cy="88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36">
                  <a:extLst>
                    <a:ext uri="{9D8B030D-6E8A-4147-A177-3AD203B41FA5}">
                      <a16:colId xmlns:a16="http://schemas.microsoft.com/office/drawing/2014/main" val="377062671"/>
                    </a:ext>
                  </a:extLst>
                </a:gridCol>
                <a:gridCol w="619803">
                  <a:extLst>
                    <a:ext uri="{9D8B030D-6E8A-4147-A177-3AD203B41FA5}">
                      <a16:colId xmlns:a16="http://schemas.microsoft.com/office/drawing/2014/main" val="2979330232"/>
                    </a:ext>
                  </a:extLst>
                </a:gridCol>
                <a:gridCol w="619803">
                  <a:extLst>
                    <a:ext uri="{9D8B030D-6E8A-4147-A177-3AD203B41FA5}">
                      <a16:colId xmlns:a16="http://schemas.microsoft.com/office/drawing/2014/main" val="2939796789"/>
                    </a:ext>
                  </a:extLst>
                </a:gridCol>
                <a:gridCol w="619803">
                  <a:extLst>
                    <a:ext uri="{9D8B030D-6E8A-4147-A177-3AD203B41FA5}">
                      <a16:colId xmlns:a16="http://schemas.microsoft.com/office/drawing/2014/main" val="498428902"/>
                    </a:ext>
                  </a:extLst>
                </a:gridCol>
              </a:tblGrid>
              <a:tr h="211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표준편차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3447"/>
                  </a:ext>
                </a:extLst>
              </a:tr>
              <a:tr h="321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맞춘 샘플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26.96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39.12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32.92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67415"/>
                  </a:ext>
                </a:extLst>
              </a:tr>
              <a:tr h="321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틀린 샘플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26.4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37.07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32.15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0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09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맞춘 이미지들의 공통점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8" y="817563"/>
            <a:ext cx="10744374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Mission.2 [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이미지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분류하시오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0" name="제목 38">
            <a:extLst>
              <a:ext uri="{FF2B5EF4-FFF2-40B4-BE49-F238E27FC236}">
                <a16:creationId xmlns:a16="http://schemas.microsoft.com/office/drawing/2014/main" id="{FC7003DE-C0A1-86C9-AE54-8CA3B6BE9567}"/>
              </a:ext>
            </a:extLst>
          </p:cNvPr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1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결과 분석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 결과 분석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DA56A6-B8FE-25B0-971C-608BF29B9C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76" y="2670533"/>
            <a:ext cx="2753518" cy="1836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8B1C3F-835B-09B6-3B91-ADDA5B8A8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76" y="4597819"/>
            <a:ext cx="2753518" cy="1546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E17ADA-CFF6-8B8E-A352-017237BBE5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48" y="2664672"/>
            <a:ext cx="2064034" cy="1836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17705C-04F0-C39F-2F9F-D32D587F3A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48" y="4604105"/>
            <a:ext cx="2329269" cy="1552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B7286C-E9C2-55F5-A08B-618A92342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36" y="2664672"/>
            <a:ext cx="2753518" cy="18356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CF2DE7-87F0-9C71-505A-BC40166BCB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6" y="4591533"/>
            <a:ext cx="2344798" cy="1552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CB40EC10-DB4C-DD4F-2B92-8E4F0D3D6569}"/>
              </a:ext>
            </a:extLst>
          </p:cNvPr>
          <p:cNvSpPr/>
          <p:nvPr/>
        </p:nvSpPr>
        <p:spPr>
          <a:xfrm>
            <a:off x="9159024" y="2644173"/>
            <a:ext cx="164123" cy="3512778"/>
          </a:xfrm>
          <a:prstGeom prst="rightBrace">
            <a:avLst>
              <a:gd name="adj1" fmla="val 56609"/>
              <a:gd name="adj2" fmla="val 21465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1C5B70-1E2D-FC69-CF2F-45EE9FB08F2D}"/>
              </a:ext>
            </a:extLst>
          </p:cNvPr>
          <p:cNvSpPr txBox="1"/>
          <p:nvPr/>
        </p:nvSpPr>
        <p:spPr>
          <a:xfrm>
            <a:off x="9322751" y="3043249"/>
            <a:ext cx="2719645" cy="666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음식이 이미지 상 중앙에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음식이 이미지에서 차지하는 픽셀의 비중이 높음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83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7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모델이 음식의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아니라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색상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초점을 맞추며 학습을 진행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(Example.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다른 음식을 갈비구이로 예측해서 틀린 경우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8" y="817563"/>
            <a:ext cx="10744374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Mission.2 [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이미지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분류하시오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68038F-A091-C561-C441-353B1BAE330F}"/>
              </a:ext>
            </a:extLst>
          </p:cNvPr>
          <p:cNvSpPr/>
          <p:nvPr/>
        </p:nvSpPr>
        <p:spPr>
          <a:xfrm>
            <a:off x="961292" y="2515722"/>
            <a:ext cx="7649308" cy="3990586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6753C3-0FF6-1B97-132C-1804B8C8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97" y="2601875"/>
            <a:ext cx="2143125" cy="38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FF81E1-8EC6-E41B-A907-3BD3CC1B9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02" y="4863631"/>
            <a:ext cx="1548244" cy="15482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401CBEC-23D6-B704-E7C8-951942F76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02" y="3644642"/>
            <a:ext cx="1548244" cy="1161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57F1BD7-F07E-1FBF-3F95-C08984E2C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37" y="2584322"/>
            <a:ext cx="1701597" cy="25492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7664FE3-6E79-3E9D-0FCF-CC018A1EBB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33" y="2590384"/>
            <a:ext cx="1356490" cy="10180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05633D-4B50-5E52-A4D0-68E814BF9D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13" y="2590384"/>
            <a:ext cx="1871157" cy="1243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1F5AC48-4C35-AB7D-C939-EB0028FAB2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913" y="3905025"/>
            <a:ext cx="1871157" cy="1403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12E20AD-9383-1507-CD78-62AD36A00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1041" y="5217128"/>
            <a:ext cx="1757135" cy="1205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97FEBE6-4406-97B8-FF0A-1B32C5BA96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178" y="5358176"/>
            <a:ext cx="1848595" cy="105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D411BF3-77D0-A944-EF64-9851E9A39B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4732" y="3775536"/>
            <a:ext cx="3147976" cy="1249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E1F2A08-F1F1-7CF6-9E31-B1D66B6D1C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3121" y="5083733"/>
            <a:ext cx="3119587" cy="1249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제목 38">
            <a:extLst>
              <a:ext uri="{FF2B5EF4-FFF2-40B4-BE49-F238E27FC236}">
                <a16:creationId xmlns:a16="http://schemas.microsoft.com/office/drawing/2014/main" id="{C089D431-9089-0CB9-EF00-4584E2130BD3}"/>
              </a:ext>
            </a:extLst>
          </p:cNvPr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1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결과 분석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 결과 분석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659E73-EDC0-5967-CB40-4470EE5EB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765816"/>
              </p:ext>
            </p:extLst>
          </p:nvPr>
        </p:nvGraphicFramePr>
        <p:xfrm>
          <a:off x="8930697" y="2672830"/>
          <a:ext cx="2636045" cy="88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636">
                  <a:extLst>
                    <a:ext uri="{9D8B030D-6E8A-4147-A177-3AD203B41FA5}">
                      <a16:colId xmlns:a16="http://schemas.microsoft.com/office/drawing/2014/main" val="377062671"/>
                    </a:ext>
                  </a:extLst>
                </a:gridCol>
                <a:gridCol w="619803">
                  <a:extLst>
                    <a:ext uri="{9D8B030D-6E8A-4147-A177-3AD203B41FA5}">
                      <a16:colId xmlns:a16="http://schemas.microsoft.com/office/drawing/2014/main" val="1992265998"/>
                    </a:ext>
                  </a:extLst>
                </a:gridCol>
                <a:gridCol w="619803">
                  <a:extLst>
                    <a:ext uri="{9D8B030D-6E8A-4147-A177-3AD203B41FA5}">
                      <a16:colId xmlns:a16="http://schemas.microsoft.com/office/drawing/2014/main" val="1637909980"/>
                    </a:ext>
                  </a:extLst>
                </a:gridCol>
                <a:gridCol w="619803">
                  <a:extLst>
                    <a:ext uri="{9D8B030D-6E8A-4147-A177-3AD203B41FA5}">
                      <a16:colId xmlns:a16="http://schemas.microsoft.com/office/drawing/2014/main" val="1490407849"/>
                    </a:ext>
                  </a:extLst>
                </a:gridCol>
              </a:tblGrid>
              <a:tr h="211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음식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G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3447"/>
                  </a:ext>
                </a:extLst>
              </a:tr>
              <a:tr h="321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갈비구이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140.2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122.8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105.0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67415"/>
                  </a:ext>
                </a:extLst>
              </a:tr>
              <a:tr h="321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떡갈비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141.7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122.4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105.4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0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661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38"/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1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결과 분석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 결과 분석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 클래스에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해당하는 음식이 아닌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음식이 이미지에 함께 포함 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(Example.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spc="-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계란후라이를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틀린 경우</a:t>
            </a:r>
            <a:r>
              <a:rPr lang="en-US" altLang="ko-KR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8" y="817563"/>
            <a:ext cx="10744374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Mission.2 [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이미지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분류하시오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7A46D-4FE7-B7A8-5138-FDC2EEBCD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75" y="2567579"/>
            <a:ext cx="2178411" cy="3872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22CEBF-2EA9-1FFF-181E-3BC2008E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60" y="4312128"/>
            <a:ext cx="2128181" cy="2128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035AF1-D9E5-9718-784D-0BF530746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15" y="4626323"/>
            <a:ext cx="2417136" cy="1813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CDFF2E-29B5-41AB-3902-8BFF41C96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16" y="2567580"/>
            <a:ext cx="2431128" cy="2025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6DBA7A-21C6-0DB6-DC7D-4114695C7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27" y="2567579"/>
            <a:ext cx="2538048" cy="1689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83A2B27-99FE-9374-1886-801F50E93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205" y="2929684"/>
            <a:ext cx="3216225" cy="1287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68038F-A091-C561-C441-353B1BAE330F}"/>
              </a:ext>
            </a:extLst>
          </p:cNvPr>
          <p:cNvSpPr/>
          <p:nvPr/>
        </p:nvSpPr>
        <p:spPr>
          <a:xfrm>
            <a:off x="961292" y="2515722"/>
            <a:ext cx="7455877" cy="3990586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3E433-071D-754D-7178-56012E52AF1D}"/>
              </a:ext>
            </a:extLst>
          </p:cNvPr>
          <p:cNvSpPr txBox="1"/>
          <p:nvPr/>
        </p:nvSpPr>
        <p:spPr>
          <a:xfrm>
            <a:off x="8456424" y="4291894"/>
            <a:ext cx="3299785" cy="666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음식으로 인해 해당 클래스의 주요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RGB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효과적으로 반영되지 못한다고 판단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30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그림 114">
            <a:extLst>
              <a:ext uri="{FF2B5EF4-FFF2-40B4-BE49-F238E27FC236}">
                <a16:creationId xmlns:a16="http://schemas.microsoft.com/office/drawing/2014/main" id="{17AAEA57-4453-AC92-512D-BA3CA85075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7" y="2808140"/>
            <a:ext cx="1916904" cy="1438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10363200" y="6307015"/>
            <a:ext cx="1600200" cy="414460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9</a:t>
            </a:fld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24875" y="177546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24875" y="214559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3A857-DF22-B483-DF42-FF37686E8437}"/>
              </a:ext>
            </a:extLst>
          </p:cNvPr>
          <p:cNvSpPr txBox="1"/>
          <p:nvPr/>
        </p:nvSpPr>
        <p:spPr>
          <a:xfrm>
            <a:off x="1249376" y="2150139"/>
            <a:ext cx="10872286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400" spc="-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이미지에서 라벨이 의미하는 영역의 비중이 낮은 경우가 존재</a:t>
            </a:r>
          </a:p>
        </p:txBody>
      </p:sp>
      <p:sp>
        <p:nvSpPr>
          <p:cNvPr id="43" name="제목 38">
            <a:extLst>
              <a:ext uri="{FF2B5EF4-FFF2-40B4-BE49-F238E27FC236}">
                <a16:creationId xmlns:a16="http://schemas.microsoft.com/office/drawing/2014/main" id="{2D80574F-AC74-94F7-A546-6F8897964E4A}"/>
              </a:ext>
            </a:extLst>
          </p:cNvPr>
          <p:cNvSpPr txBox="1">
            <a:spLocks/>
          </p:cNvSpPr>
          <p:nvPr/>
        </p:nvSpPr>
        <p:spPr>
          <a:xfrm>
            <a:off x="481838" y="817563"/>
            <a:ext cx="10744374" cy="85566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Mission.2 [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이미지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데이터셋을 분류하시오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57CD294-D805-D75D-4A48-024CEA9F09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09" y="4726761"/>
            <a:ext cx="2092416" cy="15702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DC30825-2F2F-0A6E-8243-29DA8CC11C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64" y="2850962"/>
            <a:ext cx="1980572" cy="1320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1ACAE16-19DF-27E7-A30E-C568D0C7F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532" y="4963485"/>
            <a:ext cx="1551961" cy="1092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E2D39E32-5308-BFAE-2D9E-EBBC13C6A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034" y="2996450"/>
            <a:ext cx="1021607" cy="1094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94DF0D4-8D89-D9B6-A5B1-A68657471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0962" y="4769998"/>
            <a:ext cx="1208189" cy="1480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00B89595-343A-6D10-4F12-97B89661F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066" y="4908609"/>
            <a:ext cx="695325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BC53316-7534-2096-7200-C61189687A46}"/>
              </a:ext>
            </a:extLst>
          </p:cNvPr>
          <p:cNvSpPr/>
          <p:nvPr/>
        </p:nvSpPr>
        <p:spPr>
          <a:xfrm>
            <a:off x="1674424" y="3114051"/>
            <a:ext cx="665024" cy="7936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A6138EB-E307-1748-607E-D60705DE676D}"/>
              </a:ext>
            </a:extLst>
          </p:cNvPr>
          <p:cNvSpPr/>
          <p:nvPr/>
        </p:nvSpPr>
        <p:spPr>
          <a:xfrm>
            <a:off x="865091" y="4929517"/>
            <a:ext cx="1639192" cy="1163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BE059A4-766A-5453-F517-A02D0E061663}"/>
              </a:ext>
            </a:extLst>
          </p:cNvPr>
          <p:cNvSpPr/>
          <p:nvPr/>
        </p:nvSpPr>
        <p:spPr>
          <a:xfrm>
            <a:off x="4843882" y="2932196"/>
            <a:ext cx="1105334" cy="1086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A11D70-4FEA-A2F1-5817-B2023110138D}"/>
              </a:ext>
            </a:extLst>
          </p:cNvPr>
          <p:cNvSpPr/>
          <p:nvPr/>
        </p:nvSpPr>
        <p:spPr>
          <a:xfrm>
            <a:off x="5198788" y="5041628"/>
            <a:ext cx="293493" cy="402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FDF1198-5EC0-8B11-5269-B8C979E53761}"/>
              </a:ext>
            </a:extLst>
          </p:cNvPr>
          <p:cNvSpPr/>
          <p:nvPr/>
        </p:nvSpPr>
        <p:spPr>
          <a:xfrm>
            <a:off x="544228" y="2669596"/>
            <a:ext cx="3972922" cy="169833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0485EF4-A31D-A331-B222-BC211CE5FCD3}"/>
              </a:ext>
            </a:extLst>
          </p:cNvPr>
          <p:cNvSpPr/>
          <p:nvPr/>
        </p:nvSpPr>
        <p:spPr>
          <a:xfrm>
            <a:off x="544228" y="4670485"/>
            <a:ext cx="3972922" cy="169833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7C96805-CE99-8B14-6E56-F40114D6BC96}"/>
              </a:ext>
            </a:extLst>
          </p:cNvPr>
          <p:cNvSpPr/>
          <p:nvPr/>
        </p:nvSpPr>
        <p:spPr>
          <a:xfrm>
            <a:off x="4634579" y="2669596"/>
            <a:ext cx="3659497" cy="169833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8E37E76-5C82-C105-5019-8F9B491BB306}"/>
              </a:ext>
            </a:extLst>
          </p:cNvPr>
          <p:cNvSpPr/>
          <p:nvPr/>
        </p:nvSpPr>
        <p:spPr>
          <a:xfrm>
            <a:off x="4634579" y="4660845"/>
            <a:ext cx="3659497" cy="169833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D535546-480F-DDFA-7D14-651A89DB6B0C}"/>
              </a:ext>
            </a:extLst>
          </p:cNvPr>
          <p:cNvCxnSpPr>
            <a:cxnSpLocks/>
          </p:cNvCxnSpPr>
          <p:nvPr/>
        </p:nvCxnSpPr>
        <p:spPr>
          <a:xfrm rot="5400000" flipV="1">
            <a:off x="2504282" y="3386927"/>
            <a:ext cx="0" cy="320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74D5E12-D04D-9E30-B06D-0DD1CEEC4F99}"/>
              </a:ext>
            </a:extLst>
          </p:cNvPr>
          <p:cNvCxnSpPr>
            <a:cxnSpLocks/>
          </p:cNvCxnSpPr>
          <p:nvPr/>
        </p:nvCxnSpPr>
        <p:spPr>
          <a:xfrm rot="5400000" flipV="1">
            <a:off x="2674524" y="5336218"/>
            <a:ext cx="0" cy="320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A7244F5-C75B-BB87-405A-18B0B6D5C65A}"/>
              </a:ext>
            </a:extLst>
          </p:cNvPr>
          <p:cNvCxnSpPr>
            <a:cxnSpLocks/>
          </p:cNvCxnSpPr>
          <p:nvPr/>
        </p:nvCxnSpPr>
        <p:spPr>
          <a:xfrm>
            <a:off x="5949216" y="3500586"/>
            <a:ext cx="1178171" cy="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3EA54FC-80C6-3B59-3ED6-F9D5CB6A3A05}"/>
              </a:ext>
            </a:extLst>
          </p:cNvPr>
          <p:cNvCxnSpPr>
            <a:cxnSpLocks/>
          </p:cNvCxnSpPr>
          <p:nvPr/>
        </p:nvCxnSpPr>
        <p:spPr>
          <a:xfrm>
            <a:off x="5497133" y="5242806"/>
            <a:ext cx="180023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195C3A1-77EE-1302-FB21-94E77A0DC64F}"/>
              </a:ext>
            </a:extLst>
          </p:cNvPr>
          <p:cNvSpPr txBox="1"/>
          <p:nvPr/>
        </p:nvSpPr>
        <p:spPr>
          <a:xfrm>
            <a:off x="2206839" y="2375689"/>
            <a:ext cx="647700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미역국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B412C0-569B-A24D-DE7C-37DBD0B12D9E}"/>
              </a:ext>
            </a:extLst>
          </p:cNvPr>
          <p:cNvSpPr txBox="1"/>
          <p:nvPr/>
        </p:nvSpPr>
        <p:spPr>
          <a:xfrm>
            <a:off x="6214451" y="2375689"/>
            <a:ext cx="647700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꿀떡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6A32DBA-7E12-4857-A14A-D547ABF02BD9}"/>
              </a:ext>
            </a:extLst>
          </p:cNvPr>
          <p:cNvSpPr txBox="1"/>
          <p:nvPr/>
        </p:nvSpPr>
        <p:spPr>
          <a:xfrm>
            <a:off x="2180432" y="4376315"/>
            <a:ext cx="647700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송편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79FD23-DB24-01DF-F7E0-B39B9B179D9A}"/>
              </a:ext>
            </a:extLst>
          </p:cNvPr>
          <p:cNvSpPr txBox="1"/>
          <p:nvPr/>
        </p:nvSpPr>
        <p:spPr>
          <a:xfrm>
            <a:off x="6214451" y="4365381"/>
            <a:ext cx="647700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떡갈비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4F7CED01-38DA-FDB6-AA2B-3849D632BD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941" y="2822253"/>
            <a:ext cx="2023635" cy="1349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A6EF21B6-E850-14EE-88A6-EC3D5A90838A}"/>
              </a:ext>
            </a:extLst>
          </p:cNvPr>
          <p:cNvSpPr/>
          <p:nvPr/>
        </p:nvSpPr>
        <p:spPr>
          <a:xfrm>
            <a:off x="8411505" y="2664672"/>
            <a:ext cx="3373809" cy="169833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DAF0DC4-6130-FDF3-7008-650D6674370E}"/>
              </a:ext>
            </a:extLst>
          </p:cNvPr>
          <p:cNvSpPr/>
          <p:nvPr/>
        </p:nvSpPr>
        <p:spPr>
          <a:xfrm>
            <a:off x="8966855" y="2967907"/>
            <a:ext cx="1105334" cy="1086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65B435AE-F0B8-C2DF-534D-641E5D8A7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55466" y="3196659"/>
            <a:ext cx="892306" cy="694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595326F-119B-4855-2D82-61616030D05B}"/>
              </a:ext>
            </a:extLst>
          </p:cNvPr>
          <p:cNvCxnSpPr>
            <a:cxnSpLocks/>
          </p:cNvCxnSpPr>
          <p:nvPr/>
        </p:nvCxnSpPr>
        <p:spPr>
          <a:xfrm>
            <a:off x="10072189" y="3485196"/>
            <a:ext cx="76668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E3BA1466-E80D-413F-A5BA-5D93CB8C5024}"/>
              </a:ext>
            </a:extLst>
          </p:cNvPr>
          <p:cNvSpPr txBox="1"/>
          <p:nvPr/>
        </p:nvSpPr>
        <p:spPr>
          <a:xfrm>
            <a:off x="9774558" y="2378500"/>
            <a:ext cx="647700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더덕구이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D887A25C-03CF-9F16-61DE-2F0EB0DFD35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350" y="4892493"/>
            <a:ext cx="1989182" cy="1326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F2FABB3-1E27-6678-96A5-67041AE87211}"/>
              </a:ext>
            </a:extLst>
          </p:cNvPr>
          <p:cNvSpPr/>
          <p:nvPr/>
        </p:nvSpPr>
        <p:spPr>
          <a:xfrm>
            <a:off x="8411504" y="4657610"/>
            <a:ext cx="3373809" cy="169833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030D100D-912A-ED43-7786-FB63872644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344" y="5303561"/>
            <a:ext cx="590550" cy="419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6E483E0-4B78-14B7-C1E2-1BB7F6A95ABB}"/>
              </a:ext>
            </a:extLst>
          </p:cNvPr>
          <p:cNvSpPr/>
          <p:nvPr/>
        </p:nvSpPr>
        <p:spPr>
          <a:xfrm>
            <a:off x="9166817" y="5732118"/>
            <a:ext cx="405075" cy="279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F4CB7C9-96A8-1FE6-FEFA-9417B1FF8E98}"/>
              </a:ext>
            </a:extLst>
          </p:cNvPr>
          <p:cNvCxnSpPr>
            <a:cxnSpLocks/>
            <a:endCxn id="110" idx="1"/>
          </p:cNvCxnSpPr>
          <p:nvPr/>
        </p:nvCxnSpPr>
        <p:spPr>
          <a:xfrm flipV="1">
            <a:off x="9571892" y="5513111"/>
            <a:ext cx="1334452" cy="3140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그림 117">
            <a:extLst>
              <a:ext uri="{FF2B5EF4-FFF2-40B4-BE49-F238E27FC236}">
                <a16:creationId xmlns:a16="http://schemas.microsoft.com/office/drawing/2014/main" id="{6C0189DA-86BD-BBA4-D900-3C3B3BF96D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03300" y="3079578"/>
            <a:ext cx="902117" cy="935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0" name="제목 38">
            <a:extLst>
              <a:ext uri="{FF2B5EF4-FFF2-40B4-BE49-F238E27FC236}">
                <a16:creationId xmlns:a16="http://schemas.microsoft.com/office/drawing/2014/main" id="{FC7003DE-C0A1-86C9-AE54-8CA3B6BE9567}"/>
              </a:ext>
            </a:extLst>
          </p:cNvPr>
          <p:cNvSpPr txBox="1">
            <a:spLocks/>
          </p:cNvSpPr>
          <p:nvPr/>
        </p:nvSpPr>
        <p:spPr>
          <a:xfrm>
            <a:off x="1249377" y="1678371"/>
            <a:ext cx="9862863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Mission 1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결과 분석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 결과 분석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94834D3-1D54-D245-8A37-6212EBBAABB3}"/>
              </a:ext>
            </a:extLst>
          </p:cNvPr>
          <p:cNvSpPr txBox="1"/>
          <p:nvPr/>
        </p:nvSpPr>
        <p:spPr>
          <a:xfrm>
            <a:off x="9774558" y="4365021"/>
            <a:ext cx="647700" cy="30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비빔밥</a:t>
            </a:r>
            <a:endParaRPr lang="en-US" altLang="ko-KR" sz="1000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930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7421</TotalTime>
  <Words>1519</Words>
  <Application>Microsoft Office PowerPoint</Application>
  <PresentationFormat>와이드스크린</PresentationFormat>
  <Paragraphs>387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Wingdings</vt:lpstr>
      <vt:lpstr>나눔스퀘어_ac</vt:lpstr>
      <vt:lpstr>나눔스퀘어_ac Bold</vt:lpstr>
      <vt:lpstr>Calibri</vt:lpstr>
      <vt:lpstr>Arial</vt:lpstr>
      <vt:lpstr>Office 테마</vt:lpstr>
      <vt:lpstr>PowerPoint 프레젠테이션</vt:lpstr>
      <vt:lpstr>1. Mission.1 한국 이미지 (음식) 데이터셋을 분류하시오</vt:lpstr>
      <vt:lpstr>PowerPoint 프레젠테이션</vt:lpstr>
      <vt:lpstr>2. Mission.2 [심화] 한국 이미지 (음식) 데이터셋을 분류하시오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2021년 데이터 크리에이터 캠프  추진계획</dc:title>
  <dc:creator>user</dc:creator>
  <cp:lastModifiedBy>주현 장</cp:lastModifiedBy>
  <cp:revision>150</cp:revision>
  <cp:lastPrinted>2021-07-01T01:04:03Z</cp:lastPrinted>
  <dcterms:created xsi:type="dcterms:W3CDTF">2021-06-16T05:52:09Z</dcterms:created>
  <dcterms:modified xsi:type="dcterms:W3CDTF">2023-11-28T17:06:41Z</dcterms:modified>
</cp:coreProperties>
</file>